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45" r:id="rId31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10" Type="http://schemas.openxmlformats.org/officeDocument/2006/relationships/slide" Target="slides/slide19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7" name="Shape 11697"/>
        <p:cNvGrpSpPr/>
        <p:nvPr/>
      </p:nvGrpSpPr>
      <p:grpSpPr>
        <a:xfrm>
          <a:off x="0" y="0"/>
          <a:ext cx="0" cy="0"/>
          <a:chOff x="0" y="0"/>
          <a:chExt cx="0" cy="0"/>
        </a:xfrm>
      </p:grpSpPr>
      <p:sp>
        <p:nvSpPr>
          <p:cNvPr id="11698" name="Google Shape;11698;p1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99" name="Google Shape;11699;p1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72.xml"/><Relationship Id="rId2" Type="http://schemas.openxmlformats.org/officeDocument/2006/relationships/notesSlide" Target="../notesSlides/notesSlide190.xml"/></Relationships>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0" name="Shape 11700"/>
        <p:cNvGrpSpPr/>
        <p:nvPr/>
      </p:nvGrpSpPr>
      <p:grpSpPr>
        <a:xfrm>
          <a:off x="0" y="0"/>
          <a:ext cx="0" cy="0"/>
          <a:chOff x="0" y="0"/>
          <a:chExt cx="0" cy="0"/>
        </a:xfrm>
      </p:grpSpPr>
      <p:sp>
        <p:nvSpPr>
          <p:cNvPr id="11701" name="Google Shape;11701;p1620"/>
          <p:cNvSpPr txBox="1"/>
          <p:nvPr>
            <p:ph type="ctr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solidFill>
                  <a:schemeClr val="accent2"/>
                </a:solidFill>
                <a:latin typeface="Arial"/>
                <a:ea typeface="Arial"/>
                <a:cs typeface="Arial"/>
                <a:sym typeface="Arial"/>
              </a:rPr>
              <a:t>Projected Impacts of ABI Data on Satellite-Based Precipitation Estimation Part II:  Additional Spectral Information</a:t>
            </a:r>
            <a:endParaRPr/>
          </a:p>
        </p:txBody>
      </p:sp>
      <p:sp>
        <p:nvSpPr>
          <p:cNvPr id="11702" name="Google Shape;11702;p1620"/>
          <p:cNvSpPr txBox="1"/>
          <p:nvPr>
            <p:ph idx="1" type="subTitle"/>
          </p:nvPr>
        </p:nvSpPr>
        <p:spPr>
          <a:xfrm>
            <a:off x="0" y="2057400"/>
            <a:ext cx="9144000" cy="914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800"/>
              <a:buFont typeface="Arial"/>
              <a:buNone/>
            </a:pPr>
            <a:r>
              <a:rPr lang="en-US" sz="2800">
                <a:latin typeface="Arial"/>
                <a:ea typeface="Arial"/>
                <a:cs typeface="Arial"/>
                <a:sym typeface="Arial"/>
              </a:rPr>
              <a:t>Robert J. Kuligowski</a:t>
            </a:r>
            <a:endParaRPr/>
          </a:p>
          <a:p>
            <a:pPr indent="0" lvl="0" marL="0" rtl="0" algn="ctr">
              <a:spcBef>
                <a:spcPts val="400"/>
              </a:spcBef>
              <a:spcAft>
                <a:spcPts val="0"/>
              </a:spcAft>
              <a:buClr>
                <a:schemeClr val="dk1"/>
              </a:buClr>
              <a:buSzPts val="2000"/>
              <a:buFont typeface="Arial"/>
              <a:buNone/>
            </a:pPr>
            <a:r>
              <a:rPr lang="en-US" sz="2000">
                <a:latin typeface="Arial"/>
                <a:ea typeface="Arial"/>
                <a:cs typeface="Arial"/>
                <a:sym typeface="Arial"/>
              </a:rPr>
              <a:t>NOAA/NESDIS/Office of Research and Applications</a:t>
            </a:r>
            <a:endParaRPr/>
          </a:p>
        </p:txBody>
      </p:sp>
      <p:sp>
        <p:nvSpPr>
          <p:cNvPr id="11703" name="Google Shape;11703;p1620"/>
          <p:cNvSpPr txBox="1"/>
          <p:nvPr/>
        </p:nvSpPr>
        <p:spPr>
          <a:xfrm>
            <a:off x="457200" y="3313113"/>
            <a:ext cx="8229600" cy="28956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25000"/>
              </a:lnSpc>
              <a:spcBef>
                <a:spcPts val="0"/>
              </a:spcBef>
              <a:spcAft>
                <a:spcPts val="0"/>
              </a:spcAft>
              <a:buClr>
                <a:srgbClr val="3333CC"/>
              </a:buClr>
              <a:buSzPts val="2000"/>
              <a:buFont typeface="Arial"/>
              <a:buChar char="•"/>
            </a:pPr>
            <a:r>
              <a:rPr b="1" i="0" lang="en-US" sz="2000" u="none" cap="none" strike="noStrike">
                <a:solidFill>
                  <a:srgbClr val="3333CC"/>
                </a:solidFill>
                <a:latin typeface="Arial"/>
                <a:ea typeface="Arial"/>
                <a:cs typeface="Arial"/>
                <a:sym typeface="Arial"/>
              </a:rPr>
              <a:t>Research Question:</a:t>
            </a:r>
            <a:r>
              <a:rPr b="0" i="0" lang="en-US" sz="1800" u="none" cap="none" strike="noStrike">
                <a:solidFill>
                  <a:srgbClr val="000000"/>
                </a:solidFill>
                <a:latin typeface="Arial"/>
                <a:ea typeface="Arial"/>
                <a:cs typeface="Arial"/>
                <a:sym typeface="Arial"/>
              </a:rPr>
              <a:t> How will the new visible and IR bands from the ABI impact precipitation estimates?</a:t>
            </a:r>
            <a:endParaRPr/>
          </a:p>
          <a:p>
            <a:pPr indent="-457200" lvl="0" marL="457200" marR="0" rtl="0" algn="l">
              <a:lnSpc>
                <a:spcPct val="125000"/>
              </a:lnSpc>
              <a:spcBef>
                <a:spcPts val="1000"/>
              </a:spcBef>
              <a:spcAft>
                <a:spcPts val="0"/>
              </a:spcAft>
              <a:buClr>
                <a:srgbClr val="3333CC"/>
              </a:buClr>
              <a:buSzPts val="2000"/>
              <a:buFont typeface="Arial"/>
              <a:buChar char="•"/>
            </a:pPr>
            <a:r>
              <a:rPr b="1" i="0" lang="en-US" sz="2000" u="none" cap="none" strike="noStrike">
                <a:solidFill>
                  <a:srgbClr val="3333CC"/>
                </a:solidFill>
                <a:latin typeface="Arial"/>
                <a:ea typeface="Arial"/>
                <a:cs typeface="Arial"/>
                <a:sym typeface="Arial"/>
              </a:rPr>
              <a:t>Methodology:</a:t>
            </a:r>
            <a:r>
              <a:rPr b="0" i="0" lang="en-US" sz="1800" u="none" cap="none" strike="noStrike">
                <a:solidFill>
                  <a:srgbClr val="000000"/>
                </a:solidFill>
                <a:latin typeface="Arial"/>
                <a:ea typeface="Arial"/>
                <a:cs typeface="Arial"/>
                <a:sym typeface="Arial"/>
              </a:rPr>
              <a:t>  Use MODIS channels that are analogous to the ABI channels to evaluate skill at discriminating raining from non-raining clouds.</a:t>
            </a:r>
            <a:endParaRPr/>
          </a:p>
          <a:p>
            <a:pPr indent="-457200" lvl="0" marL="457200" marR="0" rtl="0" algn="l">
              <a:lnSpc>
                <a:spcPct val="125000"/>
              </a:lnSpc>
              <a:spcBef>
                <a:spcPts val="1000"/>
              </a:spcBef>
              <a:spcAft>
                <a:spcPts val="0"/>
              </a:spcAft>
              <a:buClr>
                <a:srgbClr val="3333CC"/>
              </a:buClr>
              <a:buSzPts val="2000"/>
              <a:buFont typeface="Arial"/>
              <a:buChar char="•"/>
            </a:pPr>
            <a:r>
              <a:rPr b="1" i="0" lang="en-US" sz="2000" u="none" cap="none" strike="noStrike">
                <a:solidFill>
                  <a:srgbClr val="3333CC"/>
                </a:solidFill>
                <a:latin typeface="Arial"/>
                <a:ea typeface="Arial"/>
                <a:cs typeface="Arial"/>
                <a:sym typeface="Arial"/>
              </a:rPr>
              <a:t>Results:</a:t>
            </a:r>
            <a:r>
              <a:rPr b="0" i="0" lang="en-US" sz="1800" u="none" cap="none" strike="noStrike">
                <a:solidFill>
                  <a:srgbClr val="000000"/>
                </a:solidFill>
                <a:latin typeface="Arial"/>
                <a:ea typeface="Arial"/>
                <a:cs typeface="Arial"/>
                <a:sym typeface="Arial"/>
              </a:rPr>
              <a:t>  Preliminary tests indicate that the 8.5-µm channel has slightly improved discrimination capability over the traditionally-used 11-µm channel—both when used alone and in combination with 11µm.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